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3"/>
  </p:notesMasterIdLst>
  <p:handoutMasterIdLst>
    <p:handoutMasterId r:id="rId14"/>
  </p:handoutMasterIdLst>
  <p:sldIdLst>
    <p:sldId id="256" r:id="rId5"/>
    <p:sldId id="257" r:id="rId6"/>
    <p:sldId id="258" r:id="rId7"/>
    <p:sldId id="259" r:id="rId8"/>
    <p:sldId id="260" r:id="rId9"/>
    <p:sldId id="261" r:id="rId10"/>
    <p:sldId id="263" r:id="rId11"/>
    <p:sldId id="265" r:id="rId1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291" autoAdjust="0"/>
  </p:normalViewPr>
  <p:slideViewPr>
    <p:cSldViewPr snapToGrid="0" showGuides="1">
      <p:cViewPr varScale="1">
        <p:scale>
          <a:sx n="88" d="100"/>
          <a:sy n="88" d="100"/>
        </p:scale>
        <p:origin x="360" y="67"/>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10/6/2024</a:t>
            </a:fld>
            <a:endParaRPr lang="en-US" dirty="0"/>
          </a:p>
        </p:txBody>
      </p:sp>
      <p:sp>
        <p:nvSpPr>
          <p:cNvPr id="4" name="Footer Placeholder 3">
            <a:extLst>
              <a:ext uri="{FF2B5EF4-FFF2-40B4-BE49-F238E27FC236}">
                <a16:creationId xmlns:a16="http://schemas.microsoft.com/office/drawing/2014/main" xmlns=""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10/6/2024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xmlns=""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xmlns="" id="{D846C517-01CF-4924-81A5-DAD4CE0BFA6C}"/>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xmlns=""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xmlns=""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xmlns=""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xmlns="" id="{6691BBC0-FAFE-4A57-9925-6182B74C4CB1}"/>
              </a:ext>
              <a:ext uri="{C183D7F6-B498-43B3-948B-1728B52AA6E4}">
                <adec:decorative xmlns:adec="http://schemas.microsoft.com/office/drawing/2017/decorative" xmlns=""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xmlns=""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xmlns="" id="{D846C517-01CF-4924-81A5-DAD4CE0BFA6C}"/>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xmlns=""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xmlns=""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xmlns=""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xmlns=""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xmlns=""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xmlns=""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xmlns="" id="{540A1271-E1E7-40AB-9552-9B4249544008}"/>
              </a:ext>
              <a:ext uri="{C183D7F6-B498-43B3-948B-1728B52AA6E4}">
                <adec:decorative xmlns:adec="http://schemas.microsoft.com/office/drawing/2017/decorative" xmlns=""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xmlns=""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xmlns="" id="{D846C517-01CF-4924-81A5-DAD4CE0BFA6C}"/>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xmlns="" id="{6691BBC0-FAFE-4A57-9925-6182B74C4CB1}"/>
              </a:ext>
              <a:ext uri="{C183D7F6-B498-43B3-948B-1728B52AA6E4}">
                <adec:decorative xmlns:adec="http://schemas.microsoft.com/office/drawing/2017/decorative" xmlns=""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xmlns=""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smtClean="0"/>
              <a:t>Click to edit Master subtitle style</a:t>
            </a:r>
            <a:endParaRPr lang="en-US" noProof="0"/>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xmlns="" id="{E7822F33-D675-4E6C-BD09-D9C78365BB41}"/>
              </a:ext>
              <a:ext uri="{C183D7F6-B498-43B3-948B-1728B52AA6E4}">
                <adec:decorative xmlns:adec="http://schemas.microsoft.com/office/drawing/2017/decorative" xmlns=""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xmlns=""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xmlns=""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xmlns="" id="{E7822F33-D675-4E6C-BD09-D9C78365BB41}"/>
              </a:ext>
              <a:ext uri="{C183D7F6-B498-43B3-948B-1728B52AA6E4}">
                <adec:decorative xmlns:adec="http://schemas.microsoft.com/office/drawing/2017/decorative" xmlns=""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xmlns=""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11" name="Content Placeholder 2">
            <a:extLst>
              <a:ext uri="{FF2B5EF4-FFF2-40B4-BE49-F238E27FC236}">
                <a16:creationId xmlns:a16="http://schemas.microsoft.com/office/drawing/2014/main" xmlns=""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xmlns=""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xmlns="" id="{E7822F33-D675-4E6C-BD09-D9C78365BB41}"/>
              </a:ext>
              <a:ext uri="{C183D7F6-B498-43B3-948B-1728B52AA6E4}">
                <adec:decorative xmlns:adec="http://schemas.microsoft.com/office/drawing/2017/decorative" xmlns=""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xmlns=""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11" name="Text Placeholder 2">
            <a:extLst>
              <a:ext uri="{FF2B5EF4-FFF2-40B4-BE49-F238E27FC236}">
                <a16:creationId xmlns:a16="http://schemas.microsoft.com/office/drawing/2014/main" xmlns=""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xmlns=""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xmlns=""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xmlns=""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xmlns="" id="{E7822F33-D675-4E6C-BD09-D9C78365BB41}"/>
              </a:ext>
              <a:ext uri="{C183D7F6-B498-43B3-948B-1728B52AA6E4}">
                <adec:decorative xmlns:adec="http://schemas.microsoft.com/office/drawing/2017/decorative" xmlns=""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xmlns=""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smtClean="0"/>
              <a:t>Click to edit Master title style</a:t>
            </a:r>
            <a:endParaRPr lang="en-US" noProof="0"/>
          </a:p>
        </p:txBody>
      </p:sp>
      <p:sp>
        <p:nvSpPr>
          <p:cNvPr id="12" name="Text Placeholder 3">
            <a:extLst>
              <a:ext uri="{FF2B5EF4-FFF2-40B4-BE49-F238E27FC236}">
                <a16:creationId xmlns:a16="http://schemas.microsoft.com/office/drawing/2014/main" xmlns=""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xmlns=""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xmlns="" id="{E7822F33-D675-4E6C-BD09-D9C78365BB41}"/>
              </a:ext>
              <a:ext uri="{C183D7F6-B498-43B3-948B-1728B52AA6E4}">
                <adec:decorative xmlns:adec="http://schemas.microsoft.com/office/drawing/2017/decorative" xmlns=""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xmlns=""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smtClean="0"/>
              <a:t>Click to edit Master title style</a:t>
            </a:r>
            <a:endParaRPr lang="en-US" noProof="0"/>
          </a:p>
        </p:txBody>
      </p:sp>
      <p:sp>
        <p:nvSpPr>
          <p:cNvPr id="12" name="Text Placeholder 3">
            <a:extLst>
              <a:ext uri="{FF2B5EF4-FFF2-40B4-BE49-F238E27FC236}">
                <a16:creationId xmlns:a16="http://schemas.microsoft.com/office/drawing/2014/main" xmlns=""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xmlns=""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xmlns=""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xmlns=""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xmlns="" id="{2D3F74C5-9ADD-4AE3-BCA5-88726CC2A1A3}"/>
              </a:ext>
              <a:ext uri="{C183D7F6-B498-43B3-948B-1728B52AA6E4}">
                <adec:decorative xmlns:adec="http://schemas.microsoft.com/office/drawing/2017/decorative" xmlns=""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xmlns="" id="{FF2B3756-19E0-4B2F-B1D5-7664E0B38BE1}"/>
              </a:ext>
            </a:extLst>
          </p:cNvPr>
          <p:cNvSpPr>
            <a:spLocks noGrp="1"/>
          </p:cNvSpPr>
          <p:nvPr>
            <p:ph type="title"/>
          </p:nvPr>
        </p:nvSpPr>
        <p:spPr/>
        <p:txBody>
          <a:bodyPr/>
          <a:lstStyle>
            <a:lvl1pPr algn="ctr">
              <a:defRPr>
                <a:solidFill>
                  <a:schemeClr val="bg1"/>
                </a:solidFill>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xmlns=""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xmlns=""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xmlns=""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xmlns="" id="{2D3F74C5-9ADD-4AE3-BCA5-88726CC2A1A3}"/>
              </a:ext>
              <a:ext uri="{C183D7F6-B498-43B3-948B-1728B52AA6E4}">
                <adec:decorative xmlns:adec="http://schemas.microsoft.com/office/drawing/2017/decorative" xmlns=""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xmlns=""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xmlns=""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xmlns=""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xmlns=""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xmlns=""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xmlns=""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xmlns=""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xmlns=""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xmlns=""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xmlns=""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xmlns=""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xmlns=""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xmlns=""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xmlns=""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46" name="Picture Placeholder 12">
            <a:extLst>
              <a:ext uri="{FF2B5EF4-FFF2-40B4-BE49-F238E27FC236}">
                <a16:creationId xmlns:a16="http://schemas.microsoft.com/office/drawing/2014/main" xmlns=""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47" name="Picture Placeholder 9">
            <a:extLst>
              <a:ext uri="{FF2B5EF4-FFF2-40B4-BE49-F238E27FC236}">
                <a16:creationId xmlns:a16="http://schemas.microsoft.com/office/drawing/2014/main" xmlns=""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E88C711-3D16-496B-BF96-001A0C0A3AAF}"/>
              </a:ext>
              <a:ext uri="{C183D7F6-B498-43B3-948B-1728B52AA6E4}">
                <adec:decorative xmlns:adec="http://schemas.microsoft.com/office/drawing/2017/decorative" xmlns=""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xmlns=""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xmlns="" id="{E7822F33-D675-4E6C-BD09-D9C78365BB41}"/>
              </a:ext>
              <a:ext uri="{C183D7F6-B498-43B3-948B-1728B52AA6E4}">
                <adec:decorative xmlns:adec="http://schemas.microsoft.com/office/drawing/2017/decorative" xmlns=""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xmlns=""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xmlns=""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xmlns=""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xmlns="" id="{E7822F33-D675-4E6C-BD09-D9C78365BB41}"/>
              </a:ext>
              <a:ext uri="{C183D7F6-B498-43B3-948B-1728B52AA6E4}">
                <adec:decorative xmlns:adec="http://schemas.microsoft.com/office/drawing/2017/decorative" xmlns=""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xmlns=""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xmlns=""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xmlns=""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xmlns="" id="{E7822F33-D675-4E6C-BD09-D9C78365BB41}"/>
              </a:ext>
              <a:ext uri="{C183D7F6-B498-43B3-948B-1728B52AA6E4}">
                <adec:decorative xmlns:adec="http://schemas.microsoft.com/office/drawing/2017/decorative" xmlns=""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xmlns=""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xmlns=""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xmlns=""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xmlns=""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xmlns=""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xmlns=""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xmlns=""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xmlns=""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xmlns=""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xmlns="" id="{2D3F74C5-9ADD-4AE3-BCA5-88726CC2A1A3}"/>
              </a:ext>
              <a:ext uri="{C183D7F6-B498-43B3-948B-1728B52AA6E4}">
                <adec:decorative xmlns:adec="http://schemas.microsoft.com/office/drawing/2017/decorative" xmlns=""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xmlns=""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xmlns=""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xmlns=""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xmlns=""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xmlns="" id="{2D3F74C5-9ADD-4AE3-BCA5-88726CC2A1A3}"/>
              </a:ext>
              <a:ext uri="{C183D7F6-B498-43B3-948B-1728B52AA6E4}">
                <adec:decorative xmlns:adec="http://schemas.microsoft.com/office/drawing/2017/decorative" xmlns=""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xmlns=""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smtClean="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xmlns=""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xmlns=""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xmlns=""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xmlns=""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xmlns="" id="{2D3F74C5-9ADD-4AE3-BCA5-88726CC2A1A3}"/>
              </a:ext>
              <a:ext uri="{C183D7F6-B498-43B3-948B-1728B52AA6E4}">
                <adec:decorative xmlns:adec="http://schemas.microsoft.com/office/drawing/2017/decorative" xmlns=""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xmlns=""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smtClean="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83C23D1-BE9A-4E52-9BEF-D55C4CB7574F}"/>
              </a:ext>
              <a:ext uri="{C183D7F6-B498-43B3-948B-1728B52AA6E4}">
                <adec:decorative xmlns:adec="http://schemas.microsoft.com/office/drawing/2017/decorative" xmlns=""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xmlns=""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xmlns=""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xmlns="" id="{6668B9DC-C6AF-45D4-BBA3-A5EF781EAB7F}"/>
              </a:ext>
              <a:ext uri="{C183D7F6-B498-43B3-948B-1728B52AA6E4}">
                <adec:decorative xmlns:adec="http://schemas.microsoft.com/office/drawing/2017/decorative" xmlns=""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xmlns=""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xmlns=""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xmlns=""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xmlns=""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smtClean="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xmlns=""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xmlns=""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xmlns=""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xmlns=""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solarpower.vn/tai-lieu-ky-thuat/" TargetMode="External"/><Relationship Id="rId2" Type="http://schemas.openxmlformats.org/officeDocument/2006/relationships/hyperlink" Target="https://vi.wikipedia.org/wiki/N%C4%83ng_l%C6%B0%E1%BB%A3ng_M%E1%BA%B7t_Tr%E1%BB%9Di"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1E70722D-0BC0-4487-812D-1E4E0DEC1129}"/>
              </a:ext>
            </a:extLst>
          </p:cNvPr>
          <p:cNvSpPr>
            <a:spLocks noGrp="1"/>
          </p:cNvSpPr>
          <p:nvPr>
            <p:ph type="body" sz="quarter" idx="20"/>
          </p:nvPr>
        </p:nvSpPr>
        <p:spPr>
          <a:xfrm>
            <a:off x="69669" y="435429"/>
            <a:ext cx="11965577" cy="1222931"/>
          </a:xfrm>
        </p:spPr>
        <p:txBody>
          <a:bodyPr/>
          <a:lstStyle/>
          <a:p>
            <a:r>
              <a:rPr lang="en-US" sz="6000" smtClean="0">
                <a:solidFill>
                  <a:srgbClr val="FFFF00"/>
                </a:solidFill>
                <a:latin typeface="Times New Roman" panose="02020603050405020304" pitchFamily="18" charset="0"/>
                <a:cs typeface="Times New Roman" panose="02020603050405020304" pitchFamily="18" charset="0"/>
              </a:rPr>
              <a:t>CHỦ ĐỀ: NĂNG LƯỢNG TÁI TẠO</a:t>
            </a:r>
            <a:endParaRPr lang="ru-RU" sz="6000" dirty="0">
              <a:solidFill>
                <a:srgbClr val="FFFF00"/>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xmlns="" id="{B623514F-9C9F-4868-A7D9-66CAA07E615D}"/>
              </a:ext>
            </a:extLst>
          </p:cNvPr>
          <p:cNvSpPr>
            <a:spLocks noGrp="1"/>
          </p:cNvSpPr>
          <p:nvPr>
            <p:ph type="body" sz="quarter" idx="13"/>
          </p:nvPr>
        </p:nvSpPr>
        <p:spPr/>
        <p:txBody>
          <a:bodyPr/>
          <a:lstStyle/>
          <a:p>
            <a:r>
              <a:rPr lang="en-US" sz="2400" i="1" u="sng"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Huỳnh Thanh Duy - 8A1</a:t>
            </a:r>
          </a:p>
          <a:p>
            <a:r>
              <a:rPr lang="en-US" sz="2400" i="1" u="sng"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Trường THCS Thường Phước 1</a:t>
            </a:r>
            <a:endParaRPr lang="ru-RU" sz="2400" i="1"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TextBox 7"/>
          <p:cNvSpPr txBox="1"/>
          <p:nvPr/>
        </p:nvSpPr>
        <p:spPr>
          <a:xfrm>
            <a:off x="2107475" y="1733006"/>
            <a:ext cx="7611292" cy="830997"/>
          </a:xfrm>
          <a:prstGeom prst="rect">
            <a:avLst/>
          </a:prstGeom>
          <a:noFill/>
        </p:spPr>
        <p:txBody>
          <a:bodyPr wrap="square" rtlCol="0">
            <a:spAutoFit/>
          </a:bodyPr>
          <a:lstStyle/>
          <a:p>
            <a:pPr algn="just"/>
            <a:r>
              <a:rPr lang="en-US" sz="4800" b="1" i="1" u="sng" smtClean="0">
                <a:solidFill>
                  <a:schemeClr val="accent5">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NĂNG LƯỢNG MẶT TRỜI</a:t>
            </a:r>
            <a:endParaRPr lang="en-US" sz="4800" b="1" i="1" u="sng">
              <a:solidFill>
                <a:schemeClr val="accent5">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0" name="Straight Arrow Connector 19"/>
          <p:cNvCxnSpPr/>
          <p:nvPr/>
        </p:nvCxnSpPr>
        <p:spPr>
          <a:xfrm flipV="1">
            <a:off x="139337" y="1584960"/>
            <a:ext cx="12157166" cy="7340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31630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3051501" y="6141568"/>
            <a:ext cx="5078707" cy="449500"/>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w="12700" cap="flat">
            <a:noFill/>
            <a:prstDash val="solid"/>
            <a:miter/>
          </a:ln>
        </p:spPr>
        <p:txBody>
          <a:bodyPr rtlCol="0" anchor="ctr"/>
          <a:lstStyle/>
          <a:p>
            <a:pPr algn="ctr"/>
            <a:r>
              <a:rPr lang="en-US" sz="2400" b="1" i="1" smtClean="0">
                <a:solidFill>
                  <a:schemeClr val="bg1"/>
                </a:solidFill>
                <a:latin typeface="Times New Roman" panose="02020603050405020304" pitchFamily="18" charset="0"/>
                <a:cs typeface="Times New Roman" panose="02020603050405020304" pitchFamily="18" charset="0"/>
              </a:rPr>
              <a:t>Kết luận và tài liệu tham khảo</a:t>
            </a:r>
            <a:endParaRPr lang="en-US" sz="2400" b="1" i="1" dirty="0">
              <a:solidFill>
                <a:schemeClr val="bg1"/>
              </a:solidFill>
              <a:latin typeface="Times New Roman" panose="02020603050405020304" pitchFamily="18" charset="0"/>
              <a:cs typeface="Times New Roman" panose="02020603050405020304" pitchFamily="18" charset="0"/>
            </a:endParaRPr>
          </a:p>
        </p:txBody>
      </p:sp>
      <p:sp>
        <p:nvSpPr>
          <p:cNvPr id="71" name="Rounded Rectangle 70"/>
          <p:cNvSpPr/>
          <p:nvPr/>
        </p:nvSpPr>
        <p:spPr>
          <a:xfrm>
            <a:off x="4170022" y="5415321"/>
            <a:ext cx="4532244" cy="449500"/>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w="12700" cap="flat">
            <a:noFill/>
            <a:prstDash val="solid"/>
            <a:miter/>
          </a:ln>
        </p:spPr>
        <p:txBody>
          <a:bodyPr rtlCol="0" anchor="ctr"/>
          <a:lstStyle/>
          <a:p>
            <a:pPr algn="ctr"/>
            <a:r>
              <a:rPr lang="en-US" sz="2400" b="1" i="1" smtClean="0">
                <a:solidFill>
                  <a:schemeClr val="bg1"/>
                </a:solidFill>
                <a:latin typeface="Times New Roman" panose="02020603050405020304" pitchFamily="18" charset="0"/>
                <a:cs typeface="Times New Roman" panose="02020603050405020304" pitchFamily="18" charset="0"/>
              </a:rPr>
              <a:t>Cách phát huy và giữ gìn?</a:t>
            </a:r>
            <a:endParaRPr lang="en-US" sz="2400" b="1" i="1" dirty="0">
              <a:solidFill>
                <a:schemeClr val="bg1"/>
              </a:solidFill>
              <a:latin typeface="Times New Roman" panose="02020603050405020304" pitchFamily="18" charset="0"/>
              <a:cs typeface="Times New Roman" panose="02020603050405020304" pitchFamily="18" charset="0"/>
            </a:endParaRPr>
          </a:p>
        </p:txBody>
      </p:sp>
      <p:sp>
        <p:nvSpPr>
          <p:cNvPr id="68" name="Rounded Rectangle 67"/>
          <p:cNvSpPr/>
          <p:nvPr/>
        </p:nvSpPr>
        <p:spPr>
          <a:xfrm>
            <a:off x="4164606" y="3669157"/>
            <a:ext cx="4537660" cy="449500"/>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w="12700" cap="flat">
            <a:noFill/>
            <a:prstDash val="solid"/>
            <a:miter/>
          </a:ln>
        </p:spPr>
        <p:txBody>
          <a:bodyPr rtlCol="0" anchor="ctr"/>
          <a:lstStyle/>
          <a:p>
            <a:pPr algn="ctr"/>
            <a:r>
              <a:rPr lang="en-US" sz="2400" b="1" i="1" smtClean="0">
                <a:solidFill>
                  <a:schemeClr val="bg1"/>
                </a:solidFill>
                <a:latin typeface="Times New Roman" panose="02020603050405020304" pitchFamily="18" charset="0"/>
                <a:cs typeface="Times New Roman" panose="02020603050405020304" pitchFamily="18" charset="0"/>
              </a:rPr>
              <a:t>Năng lượng mặt trời là gì?</a:t>
            </a:r>
            <a:endParaRPr lang="en-US" sz="2400" b="1" i="1" dirty="0">
              <a:solidFill>
                <a:schemeClr val="bg1"/>
              </a:solidFill>
              <a:latin typeface="Times New Roman" panose="02020603050405020304" pitchFamily="18" charset="0"/>
              <a:cs typeface="Times New Roman" panose="02020603050405020304" pitchFamily="18" charset="0"/>
            </a:endParaRPr>
          </a:p>
        </p:txBody>
      </p:sp>
      <p:sp>
        <p:nvSpPr>
          <p:cNvPr id="63" name="Rounded Rectangle 62"/>
          <p:cNvSpPr/>
          <p:nvPr/>
        </p:nvSpPr>
        <p:spPr>
          <a:xfrm>
            <a:off x="4402025" y="4540581"/>
            <a:ext cx="7100951" cy="449500"/>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w="12700" cap="flat">
            <a:noFill/>
            <a:prstDash val="solid"/>
            <a:miter/>
          </a:ln>
        </p:spPr>
        <p:txBody>
          <a:bodyPr rtlCol="0" anchor="ctr"/>
          <a:lstStyle/>
          <a:p>
            <a:pPr algn="ctr"/>
            <a:r>
              <a:rPr lang="en-US" sz="2400" b="1" i="1" smtClean="0">
                <a:solidFill>
                  <a:schemeClr val="bg1"/>
                </a:solidFill>
                <a:latin typeface="Times New Roman" panose="02020603050405020304" pitchFamily="18" charset="0"/>
                <a:cs typeface="Times New Roman" panose="02020603050405020304" pitchFamily="18" charset="0"/>
              </a:rPr>
              <a:t>Ưu và nhược điểm của Năng lượng mặt trời?</a:t>
            </a:r>
            <a:endParaRPr lang="en-US" sz="2400" b="1" i="1" dirty="0">
              <a:solidFill>
                <a:schemeClr val="bg1"/>
              </a:solidFill>
              <a:latin typeface="Times New Roman" panose="02020603050405020304" pitchFamily="18" charset="0"/>
              <a:cs typeface="Times New Roman" panose="02020603050405020304" pitchFamily="18" charset="0"/>
            </a:endParaRPr>
          </a:p>
        </p:txBody>
      </p:sp>
      <p:sp>
        <p:nvSpPr>
          <p:cNvPr id="53" name="Rounded Rectangle 52"/>
          <p:cNvSpPr/>
          <p:nvPr/>
        </p:nvSpPr>
        <p:spPr>
          <a:xfrm>
            <a:off x="2864415" y="2918329"/>
            <a:ext cx="5265793" cy="449500"/>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w="12700" cap="flat">
            <a:noFill/>
            <a:prstDash val="solid"/>
            <a:miter/>
          </a:ln>
        </p:spPr>
        <p:txBody>
          <a:bodyPr rtlCol="0" anchor="ctr"/>
          <a:lstStyle/>
          <a:p>
            <a:pPr algn="ctr"/>
            <a:r>
              <a:rPr lang="en-US" sz="2400" b="1" i="1" smtClean="0">
                <a:solidFill>
                  <a:schemeClr val="bg1"/>
                </a:solidFill>
                <a:latin typeface="Times New Roman" panose="02020603050405020304" pitchFamily="18" charset="0"/>
                <a:cs typeface="Times New Roman" panose="02020603050405020304" pitchFamily="18" charset="0"/>
              </a:rPr>
              <a:t>Năng lượng tái tạo là gì?</a:t>
            </a:r>
            <a:endParaRPr lang="en-US" sz="2400" b="1" i="1" dirty="0">
              <a:solidFill>
                <a:schemeClr val="bg1"/>
              </a:solidFill>
              <a:latin typeface="Times New Roman" panose="02020603050405020304" pitchFamily="18" charset="0"/>
              <a:cs typeface="Times New Roman" panose="02020603050405020304" pitchFamily="18" charset="0"/>
            </a:endParaRPr>
          </a:p>
        </p:txBody>
      </p:sp>
      <p:sp>
        <p:nvSpPr>
          <p:cNvPr id="6" name="Rounded Rectangle 5"/>
          <p:cNvSpPr/>
          <p:nvPr/>
        </p:nvSpPr>
        <p:spPr>
          <a:xfrm>
            <a:off x="3030582" y="391886"/>
            <a:ext cx="5765075" cy="1027612"/>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4000" b="1" u="sng" smtClean="0">
                <a:solidFill>
                  <a:srgbClr val="FF0000"/>
                </a:solidFill>
                <a:effectLst>
                  <a:outerShdw blurRad="38100" dist="38100" dir="2700000" algn="tl">
                    <a:srgbClr val="000000">
                      <a:alpha val="43137"/>
                    </a:srgbClr>
                  </a:outerShdw>
                </a:effectLst>
              </a:rPr>
              <a:t>NỘI DUNG DÀN Ý CHÍNH</a:t>
            </a:r>
            <a:endParaRPr lang="en-US" sz="4000" b="1" u="sng" dirty="0">
              <a:solidFill>
                <a:srgbClr val="FF0000"/>
              </a:solidFill>
              <a:effectLst>
                <a:outerShdw blurRad="38100" dist="38100" dir="2700000" algn="tl">
                  <a:srgbClr val="000000">
                    <a:alpha val="43137"/>
                  </a:srgbClr>
                </a:outerShdw>
              </a:effectLst>
            </a:endParaRPr>
          </a:p>
        </p:txBody>
      </p:sp>
      <p:cxnSp>
        <p:nvCxnSpPr>
          <p:cNvPr id="10" name="Straight Connector 9"/>
          <p:cNvCxnSpPr/>
          <p:nvPr/>
        </p:nvCxnSpPr>
        <p:spPr>
          <a:xfrm flipH="1">
            <a:off x="2351314" y="113211"/>
            <a:ext cx="8709" cy="184621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915886" y="1567543"/>
            <a:ext cx="493776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699657" y="992777"/>
            <a:ext cx="8709" cy="1384663"/>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532709" y="1872343"/>
            <a:ext cx="7010400" cy="17417"/>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265812" y="3480873"/>
            <a:ext cx="2734491" cy="2603863"/>
          </a:xfrm>
          <a:prstGeom prst="ellipse">
            <a:avLst/>
          </a:prstGeom>
          <a:solidFill>
            <a:schemeClr val="accent1">
              <a:lumMod val="10000"/>
              <a:lumOff val="90000"/>
            </a:schemeClr>
          </a:solidFill>
          <a:ln w="12700" cap="flat">
            <a:noFill/>
            <a:prstDash val="solid"/>
            <a:miter/>
          </a:ln>
        </p:spPr>
        <p:txBody>
          <a:bodyPr rtlCol="0" anchor="ctr"/>
          <a:lstStyle/>
          <a:p>
            <a:pPr algn="l"/>
            <a:endParaRPr lang="en-US" dirty="0">
              <a:solidFill>
                <a:srgbClr val="FF0000"/>
              </a:solidFill>
            </a:endParaRPr>
          </a:p>
        </p:txBody>
      </p:sp>
      <p:sp>
        <p:nvSpPr>
          <p:cNvPr id="24" name="Oval 23"/>
          <p:cNvSpPr/>
          <p:nvPr/>
        </p:nvSpPr>
        <p:spPr>
          <a:xfrm>
            <a:off x="557750" y="3796417"/>
            <a:ext cx="2150616" cy="2011679"/>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ln w="12700" cap="flat">
            <a:noFill/>
            <a:prstDash val="solid"/>
            <a:miter/>
          </a:ln>
        </p:spPr>
        <p:txBody>
          <a:bodyPr rtlCol="0" anchor="ctr"/>
          <a:lstStyle/>
          <a:p>
            <a:pPr algn="l"/>
            <a:endParaRPr lang="en-US" dirty="0">
              <a:solidFill>
                <a:srgbClr val="FF0000"/>
              </a:solidFill>
            </a:endParaRPr>
          </a:p>
        </p:txBody>
      </p:sp>
      <p:sp>
        <p:nvSpPr>
          <p:cNvPr id="27" name="Arc 26"/>
          <p:cNvSpPr/>
          <p:nvPr/>
        </p:nvSpPr>
        <p:spPr>
          <a:xfrm>
            <a:off x="-147004" y="3234573"/>
            <a:ext cx="3359426" cy="3135368"/>
          </a:xfrm>
          <a:prstGeom prst="arc">
            <a:avLst>
              <a:gd name="adj1" fmla="val 16172256"/>
              <a:gd name="adj2" fmla="val 5204684"/>
            </a:avLst>
          </a:prstGeom>
          <a:noFill/>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Oval 27"/>
          <p:cNvSpPr/>
          <p:nvPr/>
        </p:nvSpPr>
        <p:spPr>
          <a:xfrm>
            <a:off x="1184839" y="3021972"/>
            <a:ext cx="347870" cy="357809"/>
          </a:xfrm>
          <a:prstGeom prst="ellipse">
            <a:avLst/>
          </a:prstGeom>
          <a:solidFill>
            <a:schemeClr val="bg2"/>
          </a:solidFill>
          <a:ln w="38100" cap="flat">
            <a:solidFill>
              <a:schemeClr val="bg1"/>
            </a:solidFill>
            <a:prstDash val="solid"/>
            <a:miter/>
          </a:ln>
        </p:spPr>
        <p:txBody>
          <a:bodyPr rtlCol="0" anchor="ctr"/>
          <a:lstStyle/>
          <a:p>
            <a:pPr algn="l"/>
            <a:endParaRPr lang="en-US" dirty="0"/>
          </a:p>
        </p:txBody>
      </p:sp>
      <p:sp>
        <p:nvSpPr>
          <p:cNvPr id="31" name="Oval 30"/>
          <p:cNvSpPr/>
          <p:nvPr/>
        </p:nvSpPr>
        <p:spPr>
          <a:xfrm>
            <a:off x="1251951" y="6191037"/>
            <a:ext cx="347870" cy="357809"/>
          </a:xfrm>
          <a:prstGeom prst="ellipse">
            <a:avLst/>
          </a:prstGeom>
          <a:solidFill>
            <a:schemeClr val="bg2"/>
          </a:solidFill>
          <a:ln w="38100" cap="flat">
            <a:solidFill>
              <a:schemeClr val="bg1"/>
            </a:solidFill>
            <a:prstDash val="solid"/>
            <a:miter/>
          </a:ln>
        </p:spPr>
        <p:txBody>
          <a:bodyPr rtlCol="0" anchor="ctr"/>
          <a:lstStyle/>
          <a:p>
            <a:pPr algn="l"/>
            <a:endParaRPr lang="en-US" dirty="0"/>
          </a:p>
        </p:txBody>
      </p:sp>
      <p:cxnSp>
        <p:nvCxnSpPr>
          <p:cNvPr id="47" name="Straight Connector 46"/>
          <p:cNvCxnSpPr/>
          <p:nvPr/>
        </p:nvCxnSpPr>
        <p:spPr>
          <a:xfrm flipV="1">
            <a:off x="1532709" y="3164904"/>
            <a:ext cx="1080049" cy="7114"/>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517588" y="2854388"/>
            <a:ext cx="693656" cy="574482"/>
          </a:xfrm>
          <a:prstGeom prst="ellipse">
            <a:avLst/>
          </a:prstGeom>
          <a:solidFill>
            <a:schemeClr val="bg2"/>
          </a:solidFill>
          <a:ln w="38100" cap="flat">
            <a:solidFill>
              <a:schemeClr val="bg1"/>
            </a:solidFill>
            <a:prstDash val="solid"/>
            <a:miter/>
          </a:ln>
        </p:spPr>
        <p:txBody>
          <a:bodyPr rtlCol="0" anchor="ctr"/>
          <a:lstStyle/>
          <a:p>
            <a:pPr algn="ctr"/>
            <a:r>
              <a:rPr lang="en-US" sz="3200" b="1" i="1" u="sng">
                <a:effectLst>
                  <a:outerShdw blurRad="38100" dist="38100" dir="2700000" algn="tl">
                    <a:srgbClr val="000000">
                      <a:alpha val="43137"/>
                    </a:srgbClr>
                  </a:outerShdw>
                </a:effectLst>
              </a:rPr>
              <a:t>1</a:t>
            </a:r>
            <a:endParaRPr lang="en-US" sz="3200" b="1" i="1" u="sng" dirty="0">
              <a:effectLst>
                <a:outerShdw blurRad="38100" dist="38100" dir="2700000" algn="tl">
                  <a:srgbClr val="000000">
                    <a:alpha val="43137"/>
                  </a:srgbClr>
                </a:outerShdw>
              </a:effectLst>
            </a:endParaRPr>
          </a:p>
        </p:txBody>
      </p:sp>
      <p:sp>
        <p:nvSpPr>
          <p:cNvPr id="54" name="Oval 53"/>
          <p:cNvSpPr/>
          <p:nvPr/>
        </p:nvSpPr>
        <p:spPr>
          <a:xfrm>
            <a:off x="3030582" y="4603899"/>
            <a:ext cx="347870" cy="357809"/>
          </a:xfrm>
          <a:prstGeom prst="ellipse">
            <a:avLst/>
          </a:prstGeom>
          <a:solidFill>
            <a:schemeClr val="bg2"/>
          </a:solidFill>
          <a:ln w="38100" cap="flat">
            <a:solidFill>
              <a:schemeClr val="bg1"/>
            </a:solidFill>
            <a:prstDash val="solid"/>
            <a:miter/>
          </a:ln>
        </p:spPr>
        <p:txBody>
          <a:bodyPr rtlCol="0" anchor="ctr"/>
          <a:lstStyle/>
          <a:p>
            <a:pPr algn="l"/>
            <a:endParaRPr lang="en-US" dirty="0"/>
          </a:p>
        </p:txBody>
      </p:sp>
      <p:sp>
        <p:nvSpPr>
          <p:cNvPr id="55" name="Oval 54"/>
          <p:cNvSpPr/>
          <p:nvPr/>
        </p:nvSpPr>
        <p:spPr>
          <a:xfrm>
            <a:off x="2778564" y="5440151"/>
            <a:ext cx="347870" cy="357809"/>
          </a:xfrm>
          <a:prstGeom prst="ellipse">
            <a:avLst/>
          </a:prstGeom>
          <a:solidFill>
            <a:schemeClr val="bg2"/>
          </a:solidFill>
          <a:ln w="38100" cap="flat">
            <a:solidFill>
              <a:schemeClr val="bg1"/>
            </a:solidFill>
            <a:prstDash val="solid"/>
            <a:miter/>
          </a:ln>
        </p:spPr>
        <p:txBody>
          <a:bodyPr rtlCol="0" anchor="ctr"/>
          <a:lstStyle/>
          <a:p>
            <a:pPr algn="l"/>
            <a:endParaRPr lang="en-US" dirty="0"/>
          </a:p>
        </p:txBody>
      </p:sp>
      <p:sp>
        <p:nvSpPr>
          <p:cNvPr id="56" name="Oval 55"/>
          <p:cNvSpPr/>
          <p:nvPr/>
        </p:nvSpPr>
        <p:spPr>
          <a:xfrm>
            <a:off x="2730191" y="3709666"/>
            <a:ext cx="347870" cy="357809"/>
          </a:xfrm>
          <a:prstGeom prst="ellipse">
            <a:avLst/>
          </a:prstGeom>
          <a:solidFill>
            <a:schemeClr val="bg2"/>
          </a:solidFill>
          <a:ln w="38100" cap="flat">
            <a:solidFill>
              <a:schemeClr val="bg1"/>
            </a:solidFill>
            <a:prstDash val="solid"/>
            <a:miter/>
          </a:ln>
        </p:spPr>
        <p:txBody>
          <a:bodyPr rtlCol="0" anchor="ctr"/>
          <a:lstStyle/>
          <a:p>
            <a:pPr algn="l"/>
            <a:endParaRPr lang="en-US" dirty="0"/>
          </a:p>
        </p:txBody>
      </p:sp>
      <p:cxnSp>
        <p:nvCxnSpPr>
          <p:cNvPr id="58" name="Straight Connector 57"/>
          <p:cNvCxnSpPr>
            <a:stCxn id="56" idx="6"/>
          </p:cNvCxnSpPr>
          <p:nvPr/>
        </p:nvCxnSpPr>
        <p:spPr>
          <a:xfrm flipV="1">
            <a:off x="3078061" y="3868318"/>
            <a:ext cx="1101938" cy="20253"/>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3823194" y="3601329"/>
            <a:ext cx="693656" cy="574482"/>
          </a:xfrm>
          <a:prstGeom prst="ellipse">
            <a:avLst/>
          </a:prstGeom>
          <a:solidFill>
            <a:schemeClr val="bg2"/>
          </a:solidFill>
          <a:ln w="38100" cap="flat">
            <a:solidFill>
              <a:schemeClr val="bg1"/>
            </a:solidFill>
            <a:prstDash val="solid"/>
            <a:miter/>
          </a:ln>
        </p:spPr>
        <p:txBody>
          <a:bodyPr rtlCol="0" anchor="ctr"/>
          <a:lstStyle/>
          <a:p>
            <a:pPr algn="ctr"/>
            <a:r>
              <a:rPr lang="en-US" sz="3200" b="1" i="1" u="sng">
                <a:effectLst>
                  <a:outerShdw blurRad="38100" dist="38100" dir="2700000" algn="tl">
                    <a:srgbClr val="000000">
                      <a:alpha val="43137"/>
                    </a:srgbClr>
                  </a:outerShdw>
                </a:effectLst>
              </a:rPr>
              <a:t>2</a:t>
            </a:r>
            <a:endParaRPr lang="en-US" sz="3200" b="1" i="1" u="sng" dirty="0">
              <a:effectLst>
                <a:outerShdw blurRad="38100" dist="38100" dir="2700000" algn="tl">
                  <a:srgbClr val="000000">
                    <a:alpha val="43137"/>
                  </a:srgbClr>
                </a:outerShdw>
              </a:effectLst>
            </a:endParaRPr>
          </a:p>
        </p:txBody>
      </p:sp>
      <p:cxnSp>
        <p:nvCxnSpPr>
          <p:cNvPr id="66" name="Straight Connector 65"/>
          <p:cNvCxnSpPr/>
          <p:nvPr/>
        </p:nvCxnSpPr>
        <p:spPr>
          <a:xfrm flipV="1">
            <a:off x="3399833" y="4760542"/>
            <a:ext cx="1101938" cy="20253"/>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068023" y="4483427"/>
            <a:ext cx="693656" cy="574482"/>
          </a:xfrm>
          <a:prstGeom prst="ellipse">
            <a:avLst/>
          </a:prstGeom>
          <a:solidFill>
            <a:schemeClr val="bg2"/>
          </a:solidFill>
          <a:ln w="38100" cap="flat">
            <a:solidFill>
              <a:schemeClr val="bg1"/>
            </a:solidFill>
            <a:prstDash val="solid"/>
            <a:miter/>
          </a:ln>
        </p:spPr>
        <p:txBody>
          <a:bodyPr rtlCol="0" anchor="ctr"/>
          <a:lstStyle/>
          <a:p>
            <a:pPr algn="ctr"/>
            <a:r>
              <a:rPr lang="en-US" sz="3200" b="1" i="1" u="sng" smtClean="0">
                <a:effectLst>
                  <a:outerShdw blurRad="38100" dist="38100" dir="2700000" algn="tl">
                    <a:srgbClr val="000000">
                      <a:alpha val="43137"/>
                    </a:srgbClr>
                  </a:outerShdw>
                </a:effectLst>
              </a:rPr>
              <a:t>3</a:t>
            </a:r>
            <a:endParaRPr lang="en-US" sz="3200" b="1" i="1" u="sng" dirty="0">
              <a:effectLst>
                <a:outerShdw blurRad="38100" dist="38100" dir="2700000" algn="tl">
                  <a:srgbClr val="000000">
                    <a:alpha val="43137"/>
                  </a:srgbClr>
                </a:outerShdw>
              </a:effectLst>
            </a:endParaRPr>
          </a:p>
        </p:txBody>
      </p:sp>
      <p:cxnSp>
        <p:nvCxnSpPr>
          <p:cNvPr id="69" name="Straight Connector 68"/>
          <p:cNvCxnSpPr/>
          <p:nvPr/>
        </p:nvCxnSpPr>
        <p:spPr>
          <a:xfrm flipV="1">
            <a:off x="3068084" y="5621841"/>
            <a:ext cx="1101938" cy="20253"/>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3804640" y="5351200"/>
            <a:ext cx="693656" cy="574482"/>
          </a:xfrm>
          <a:prstGeom prst="ellipse">
            <a:avLst/>
          </a:prstGeom>
          <a:solidFill>
            <a:schemeClr val="bg2"/>
          </a:solidFill>
          <a:ln w="38100" cap="flat">
            <a:solidFill>
              <a:schemeClr val="bg1"/>
            </a:solidFill>
            <a:prstDash val="solid"/>
            <a:miter/>
          </a:ln>
        </p:spPr>
        <p:txBody>
          <a:bodyPr rtlCol="0" anchor="ctr"/>
          <a:lstStyle/>
          <a:p>
            <a:pPr algn="ctr"/>
            <a:r>
              <a:rPr lang="en-US" sz="3200" b="1" i="1" u="sng">
                <a:effectLst>
                  <a:outerShdw blurRad="38100" dist="38100" dir="2700000" algn="tl">
                    <a:srgbClr val="000000">
                      <a:alpha val="43137"/>
                    </a:srgbClr>
                  </a:outerShdw>
                </a:effectLst>
              </a:rPr>
              <a:t>4</a:t>
            </a:r>
            <a:endParaRPr lang="en-US" sz="3200" b="1" i="1" u="sng" dirty="0">
              <a:effectLst>
                <a:outerShdw blurRad="38100" dist="38100" dir="2700000" algn="tl">
                  <a:srgbClr val="000000">
                    <a:alpha val="43137"/>
                  </a:srgbClr>
                </a:outerShdw>
              </a:effectLst>
            </a:endParaRPr>
          </a:p>
        </p:txBody>
      </p:sp>
      <p:cxnSp>
        <p:nvCxnSpPr>
          <p:cNvPr id="72" name="Straight Connector 71"/>
          <p:cNvCxnSpPr/>
          <p:nvPr/>
        </p:nvCxnSpPr>
        <p:spPr>
          <a:xfrm flipV="1">
            <a:off x="1610698" y="6388569"/>
            <a:ext cx="1101938" cy="20253"/>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2630205" y="6091598"/>
            <a:ext cx="693656" cy="574482"/>
          </a:xfrm>
          <a:prstGeom prst="ellipse">
            <a:avLst/>
          </a:prstGeom>
          <a:solidFill>
            <a:schemeClr val="bg2"/>
          </a:solidFill>
          <a:ln w="38100" cap="flat">
            <a:solidFill>
              <a:schemeClr val="bg1"/>
            </a:solidFill>
            <a:prstDash val="solid"/>
            <a:miter/>
          </a:ln>
        </p:spPr>
        <p:txBody>
          <a:bodyPr rtlCol="0" anchor="ctr"/>
          <a:lstStyle/>
          <a:p>
            <a:pPr algn="ctr"/>
            <a:r>
              <a:rPr lang="en-US" sz="3200" b="1" i="1" u="sng" smtClean="0">
                <a:effectLst>
                  <a:outerShdw blurRad="38100" dist="38100" dir="2700000" algn="tl">
                    <a:srgbClr val="000000">
                      <a:alpha val="43137"/>
                    </a:srgbClr>
                  </a:outerShdw>
                </a:effectLst>
              </a:rPr>
              <a:t>5</a:t>
            </a:r>
            <a:endParaRPr lang="en-US" sz="3200" b="1" i="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34389766"/>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93D545-C417-48EA-9543-078BF8EB641C}"/>
              </a:ext>
            </a:extLst>
          </p:cNvPr>
          <p:cNvSpPr>
            <a:spLocks noGrp="1"/>
          </p:cNvSpPr>
          <p:nvPr>
            <p:ph type="title"/>
          </p:nvPr>
        </p:nvSpPr>
        <p:spPr>
          <a:xfrm>
            <a:off x="168965" y="377687"/>
            <a:ext cx="6510131" cy="745435"/>
          </a:xfrm>
        </p:spPr>
        <p:txBody>
          <a:bodyPr>
            <a:noAutofit/>
          </a:bodyPr>
          <a:lstStyle/>
          <a:p>
            <a:r>
              <a:rPr lang="en-US" sz="4000" b="1" u="sng"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Năng lượng tái tạo là gì?</a:t>
            </a:r>
            <a:endParaRPr lang="en-US" sz="40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xmlns="" id="{7E54AC28-9C3E-4734-B2BB-5EC5F60F5559}"/>
              </a:ext>
            </a:extLst>
          </p:cNvPr>
          <p:cNvSpPr>
            <a:spLocks noGrp="1"/>
          </p:cNvSpPr>
          <p:nvPr>
            <p:ph type="body" sz="quarter" idx="15"/>
          </p:nvPr>
        </p:nvSpPr>
        <p:spPr>
          <a:xfrm>
            <a:off x="838199" y="2186609"/>
            <a:ext cx="4896679" cy="3502297"/>
          </a:xfrm>
        </p:spPr>
        <p:txBody>
          <a:bodyPr>
            <a:noAutofit/>
          </a:bodyPr>
          <a:lstStyle/>
          <a:p>
            <a:pPr algn="just"/>
            <a:r>
              <a:rPr lang="vi-VN" sz="2000" i="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Năng lượng tái tạo là loại năng lượng được sản xuất từ các nguồn tự nhiên có khả năng tái tạo liên tục, như ánh sáng mặt trời, gió, nước, và sinh khối</a:t>
            </a:r>
            <a:r>
              <a:rPr lang="vi-VN" sz="2000" i="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vi-VN" sz="2000" i="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 </a:t>
            </a:r>
            <a:r>
              <a:rPr lang="vi-VN" sz="2000" i="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nguồn năng lượng này không cạn kiệt và thân thiện với môi trường, giúp giảm thiểu ô nhiễm và biến đổi khí hậu. Năng lượng tái tạo đang ngày càng trở nên quan trọng trong việc đáp ứng nhu cầu năng lượng bền vững cho tương lai.</a:t>
            </a:r>
            <a:endParaRPr lang="en-US" sz="20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26" name="Picture 2" descr="https://diennuockhoiphong.com/wp-content/uploads/2022/04/nang-luong-tai-tao-la-g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5322" y="139148"/>
            <a:ext cx="4760843" cy="658664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997148" y="139148"/>
            <a:ext cx="278295" cy="6569765"/>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12700" cap="flat">
            <a:noFill/>
            <a:prstDash val="solid"/>
            <a:miter/>
          </a:ln>
        </p:spPr>
        <p:txBody>
          <a:bodyPr rtlCol="0" anchor="ctr"/>
          <a:lstStyle/>
          <a:p>
            <a:pPr algn="l"/>
            <a:endParaRPr lang="en-US" dirty="0"/>
          </a:p>
        </p:txBody>
      </p:sp>
    </p:spTree>
    <p:extLst>
      <p:ext uri="{BB962C8B-B14F-4D97-AF65-F5344CB8AC3E}">
        <p14:creationId xmlns:p14="http://schemas.microsoft.com/office/powerpoint/2010/main" val="3733523618"/>
      </p:ext>
    </p:extLst>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8B51AE-252F-4958-A1E9-67C57179FF35}"/>
              </a:ext>
            </a:extLst>
          </p:cNvPr>
          <p:cNvSpPr>
            <a:spLocks noGrp="1"/>
          </p:cNvSpPr>
          <p:nvPr>
            <p:ph type="title"/>
          </p:nvPr>
        </p:nvSpPr>
        <p:spPr>
          <a:xfrm>
            <a:off x="208721" y="258418"/>
            <a:ext cx="7603436" cy="809089"/>
          </a:xfrm>
        </p:spPr>
        <p:txBody>
          <a:bodyPr>
            <a:normAutofit fontScale="90000"/>
          </a:bodyPr>
          <a:lstStyle/>
          <a:p>
            <a:r>
              <a:rPr lang="en-US" b="1" u="sng"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Năng lượng mặt trời là gì?</a:t>
            </a:r>
            <a:endParaRPr lang="en-US"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xmlns="" id="{A1FE0C33-CECE-4322-A29C-AEA87CDB13E3}"/>
              </a:ext>
            </a:extLst>
          </p:cNvPr>
          <p:cNvSpPr>
            <a:spLocks noGrp="1"/>
          </p:cNvSpPr>
          <p:nvPr>
            <p:ph type="body" sz="quarter" idx="15"/>
          </p:nvPr>
        </p:nvSpPr>
        <p:spPr/>
        <p:txBody>
          <a:bodyPr>
            <a:noAutofit/>
          </a:bodyPr>
          <a:lstStyle/>
          <a:p>
            <a:pPr algn="just"/>
            <a:r>
              <a:rPr lang="vi-VN" sz="1800" i="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Năng lượng mặt trời là năng lượng thu được từ ánh sáng và nhiệt của mặt trời. Nó có thể được chuyển đổi thành điện năng thông qua các tấm pin mặt trời (quang điện) hoặc sử dụng để tạo nhiệt (năng lượng nhiệt mặt trời). Năng lượng mặt trời là nguồn năng lượng tái tạo dồi dào, sạch và bền vững, giúp giảm thiểu ô nhiễm và tác động tiêu cực đến môi trường.</a:t>
            </a: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xmlns="" id="{600D8D83-8EE8-4757-A48D-197DCB8CB8ED}"/>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xmlns="" id="{077CBD36-E928-427F-BCF4-3FF2B77D4C0D}"/>
              </a:ext>
            </a:extLst>
          </p:cNvPr>
          <p:cNvSpPr>
            <a:spLocks noGrp="1"/>
          </p:cNvSpPr>
          <p:nvPr>
            <p:ph type="sldNum" sz="quarter" idx="10"/>
          </p:nvPr>
        </p:nvSpPr>
        <p:spPr/>
        <p:txBody>
          <a:bodyPr/>
          <a:lstStyle/>
          <a:p>
            <a:fld id="{D495E168-DA5E-4888-8D8A-92B118324C14}" type="slidenum">
              <a:rPr lang="en-US" smtClean="0"/>
              <a:pPr/>
              <a:t>4</a:t>
            </a:fld>
            <a:endParaRPr lang="en-US" dirty="0"/>
          </a:p>
        </p:txBody>
      </p:sp>
      <p:pic>
        <p:nvPicPr>
          <p:cNvPr id="2050" name="Picture 2" descr="https://www.most.gov.vn/Images/editor/images/04%20Most%20N%C4%83ng%20l%C6%B0%E1%BB%A3ng%20m%E1%BA%B7t%20tr%E1%BB%9Di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74" y="3737113"/>
            <a:ext cx="11914151" cy="30070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Rectangle 6"/>
          <p:cNvSpPr/>
          <p:nvPr/>
        </p:nvSpPr>
        <p:spPr>
          <a:xfrm>
            <a:off x="119270" y="3438939"/>
            <a:ext cx="11936895" cy="30811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gradFill>
          <a:ln w="12700" cap="flat">
            <a:noFill/>
            <a:prstDash val="solid"/>
            <a:miter/>
          </a:ln>
        </p:spPr>
        <p:txBody>
          <a:bodyPr rtlCol="0" anchor="ctr"/>
          <a:lstStyle/>
          <a:p>
            <a:pPr algn="l"/>
            <a:endParaRPr lang="en-US" dirty="0"/>
          </a:p>
        </p:txBody>
      </p:sp>
    </p:spTree>
    <p:extLst>
      <p:ext uri="{BB962C8B-B14F-4D97-AF65-F5344CB8AC3E}">
        <p14:creationId xmlns:p14="http://schemas.microsoft.com/office/powerpoint/2010/main" val="2636584484"/>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E1BA9B4B-C586-4B6B-8142-E49AC2D37AD1}"/>
              </a:ext>
            </a:extLst>
          </p:cNvPr>
          <p:cNvSpPr>
            <a:spLocks noGrp="1"/>
          </p:cNvSpPr>
          <p:nvPr>
            <p:ph type="title"/>
          </p:nvPr>
        </p:nvSpPr>
        <p:spPr>
          <a:xfrm>
            <a:off x="288235" y="557629"/>
            <a:ext cx="11688417" cy="1325563"/>
          </a:xfrm>
        </p:spPr>
        <p:txBody>
          <a:bodyPr>
            <a:noAutofit/>
          </a:bodyPr>
          <a:lstStyle/>
          <a:p>
            <a:r>
              <a:rPr lang="en-US" sz="4000" b="1" u="sng" smtClean="0">
                <a:solidFill>
                  <a:srgbClr val="FF0000"/>
                </a:solidFill>
                <a:effectLst>
                  <a:outerShdw blurRad="38100" dist="38100" dir="2700000" algn="tl">
                    <a:srgbClr val="000000">
                      <a:alpha val="43137"/>
                    </a:srgbClr>
                  </a:outerShdw>
                </a:effectLst>
              </a:rPr>
              <a:t>3. </a:t>
            </a:r>
            <a:r>
              <a:rPr lang="en-US" sz="4400" b="1" i="1" u="sng">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Ưu và nhược điểm của Năng lượng mặt trời?</a:t>
            </a:r>
            <a:br>
              <a:rPr lang="en-US" sz="4400" b="1" i="1" u="sng">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sz="4000" b="1" u="sng" dirty="0">
              <a:solidFill>
                <a:srgbClr val="FF0000"/>
              </a:solidFill>
              <a:effectLst>
                <a:outerShdw blurRad="38100" dist="38100" dir="2700000" algn="tl">
                  <a:srgbClr val="000000">
                    <a:alpha val="43137"/>
                  </a:srgbClr>
                </a:outerShdw>
              </a:effectLst>
            </a:endParaRPr>
          </a:p>
        </p:txBody>
      </p:sp>
      <p:sp>
        <p:nvSpPr>
          <p:cNvPr id="4" name="Text Placeholder 3">
            <a:extLst>
              <a:ext uri="{FF2B5EF4-FFF2-40B4-BE49-F238E27FC236}">
                <a16:creationId xmlns:a16="http://schemas.microsoft.com/office/drawing/2014/main" xmlns="" id="{D3BFCB07-6C49-4FD9-A60E-365443B88FE2}"/>
              </a:ext>
            </a:extLst>
          </p:cNvPr>
          <p:cNvSpPr>
            <a:spLocks noGrp="1"/>
          </p:cNvSpPr>
          <p:nvPr>
            <p:ph type="body" idx="1"/>
          </p:nvPr>
        </p:nvSpPr>
        <p:spPr/>
        <p:txBody>
          <a:bodyPr/>
          <a:lstStyle/>
          <a:p>
            <a:r>
              <a:rPr lang="en-US" smtClean="0">
                <a:solidFill>
                  <a:srgbClr val="FFFF00"/>
                </a:solidFill>
                <a:latin typeface="Times New Roman" panose="02020603050405020304" pitchFamily="18" charset="0"/>
                <a:cs typeface="Times New Roman" panose="02020603050405020304" pitchFamily="18" charset="0"/>
              </a:rPr>
              <a:t>3.1/ Ưu điểm</a:t>
            </a:r>
            <a:endParaRPr lang="en-US" dirty="0">
              <a:solidFill>
                <a:srgbClr val="FFFF00"/>
              </a:solidFill>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xmlns="" id="{3FC3CF09-BAFF-4590-A12C-E378DFF1DA5E}"/>
              </a:ext>
            </a:extLst>
          </p:cNvPr>
          <p:cNvSpPr>
            <a:spLocks noGrp="1"/>
          </p:cNvSpPr>
          <p:nvPr>
            <p:ph type="body" sz="quarter" idx="20"/>
          </p:nvPr>
        </p:nvSpPr>
        <p:spPr/>
        <p:txBody>
          <a:bodyPr>
            <a:normAutofit/>
          </a:bodyPr>
          <a:lstStyle/>
          <a:p>
            <a:r>
              <a:rPr lang="vi-VN" sz="1800" i="1">
                <a:latin typeface="Times New Roman" panose="02020603050405020304" pitchFamily="18" charset="0"/>
                <a:cs typeface="Times New Roman" panose="02020603050405020304" pitchFamily="18" charset="0"/>
              </a:rPr>
              <a:t>Nguồn năng lượng dồi dào và có thể tái tạo liên </a:t>
            </a:r>
            <a:r>
              <a:rPr lang="vi-VN" sz="1800" i="1">
                <a:latin typeface="Times New Roman" panose="02020603050405020304" pitchFamily="18" charset="0"/>
                <a:cs typeface="Times New Roman" panose="02020603050405020304" pitchFamily="18" charset="0"/>
              </a:rPr>
              <a:t>tục</a:t>
            </a:r>
            <a:r>
              <a:rPr lang="vi-VN" sz="1800" i="1" smtClean="0">
                <a:latin typeface="Times New Roman" panose="02020603050405020304" pitchFamily="18" charset="0"/>
                <a:cs typeface="Times New Roman" panose="02020603050405020304" pitchFamily="18" charset="0"/>
              </a:rPr>
              <a:t>.</a:t>
            </a:r>
            <a:endParaRPr lang="en-US" sz="1800" i="1" smtClean="0">
              <a:latin typeface="Times New Roman" panose="02020603050405020304" pitchFamily="18" charset="0"/>
              <a:cs typeface="Times New Roman" panose="02020603050405020304" pitchFamily="18" charset="0"/>
            </a:endParaRPr>
          </a:p>
          <a:p>
            <a:r>
              <a:rPr lang="vi-VN" sz="1800" i="1">
                <a:latin typeface="Times New Roman" panose="02020603050405020304" pitchFamily="18" charset="0"/>
                <a:cs typeface="Times New Roman" panose="02020603050405020304" pitchFamily="18" charset="0"/>
              </a:rPr>
              <a:t>Giảm lượng khí thải carbon và ô </a:t>
            </a:r>
            <a:r>
              <a:rPr lang="vi-VN" sz="1800" i="1">
                <a:latin typeface="Times New Roman" panose="02020603050405020304" pitchFamily="18" charset="0"/>
                <a:cs typeface="Times New Roman" panose="02020603050405020304" pitchFamily="18" charset="0"/>
              </a:rPr>
              <a:t>nhiễm</a:t>
            </a:r>
            <a:r>
              <a:rPr lang="vi-VN" sz="1800" i="1" smtClean="0">
                <a:latin typeface="Times New Roman" panose="02020603050405020304" pitchFamily="18" charset="0"/>
                <a:cs typeface="Times New Roman" panose="02020603050405020304" pitchFamily="18" charset="0"/>
              </a:rPr>
              <a:t>.</a:t>
            </a:r>
            <a:endParaRPr lang="en-US" sz="1800" i="1" smtClean="0">
              <a:latin typeface="Times New Roman" panose="02020603050405020304" pitchFamily="18" charset="0"/>
              <a:cs typeface="Times New Roman" panose="02020603050405020304" pitchFamily="18" charset="0"/>
            </a:endParaRPr>
          </a:p>
          <a:p>
            <a:r>
              <a:rPr lang="vi-VN" sz="1800" i="1">
                <a:latin typeface="Times New Roman" panose="02020603050405020304" pitchFamily="18" charset="0"/>
                <a:cs typeface="Times New Roman" panose="02020603050405020304" pitchFamily="18" charset="0"/>
              </a:rPr>
              <a:t>Giúp tiết kiệm chi phí năng lượng cho hộ gia đình và doanh </a:t>
            </a:r>
            <a:r>
              <a:rPr lang="vi-VN" sz="1800" i="1">
                <a:latin typeface="Times New Roman" panose="02020603050405020304" pitchFamily="18" charset="0"/>
                <a:cs typeface="Times New Roman" panose="02020603050405020304" pitchFamily="18" charset="0"/>
              </a:rPr>
              <a:t>nghiệp</a:t>
            </a:r>
            <a:r>
              <a:rPr lang="vi-VN" sz="1800" i="1" smtClean="0">
                <a:latin typeface="Times New Roman" panose="02020603050405020304" pitchFamily="18" charset="0"/>
                <a:cs typeface="Times New Roman" panose="02020603050405020304" pitchFamily="18" charset="0"/>
              </a:rPr>
              <a:t>.</a:t>
            </a:r>
            <a:endParaRPr lang="en-US" sz="1800" i="1" smtClean="0">
              <a:latin typeface="Times New Roman" panose="02020603050405020304" pitchFamily="18" charset="0"/>
              <a:cs typeface="Times New Roman" panose="02020603050405020304" pitchFamily="18" charset="0"/>
            </a:endParaRPr>
          </a:p>
          <a:p>
            <a:r>
              <a:rPr lang="vi-VN" sz="1800" i="1">
                <a:latin typeface="Times New Roman" panose="02020603050405020304" pitchFamily="18" charset="0"/>
                <a:cs typeface="Times New Roman" panose="02020603050405020304" pitchFamily="18" charset="0"/>
              </a:rPr>
              <a:t>Có thể sử dụng ở những khu vực xa xôi, không có lưới điện.</a:t>
            </a:r>
            <a:endParaRPr lang="en-US" sz="1800" i="1"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xmlns="" id="{349249DA-4230-416D-838C-A72D2E7CADA4}"/>
              </a:ext>
            </a:extLst>
          </p:cNvPr>
          <p:cNvSpPr>
            <a:spLocks noGrp="1"/>
          </p:cNvSpPr>
          <p:nvPr>
            <p:ph type="body" idx="18"/>
          </p:nvPr>
        </p:nvSpPr>
        <p:spPr/>
        <p:txBody>
          <a:bodyPr/>
          <a:lstStyle/>
          <a:p>
            <a:r>
              <a:rPr lang="en-US" smtClean="0">
                <a:solidFill>
                  <a:srgbClr val="FFFF00"/>
                </a:solidFill>
                <a:latin typeface="Times New Roman" panose="02020603050405020304" pitchFamily="18" charset="0"/>
                <a:cs typeface="Times New Roman" panose="02020603050405020304" pitchFamily="18" charset="0"/>
              </a:rPr>
              <a:t>3.2/ Nhược điểm</a:t>
            </a:r>
            <a:endParaRPr lang="en-US" dirty="0">
              <a:solidFill>
                <a:srgbClr val="FFFF00"/>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xmlns="" id="{C9E879AA-B873-414B-BC94-C8FF28566266}"/>
              </a:ext>
            </a:extLst>
          </p:cNvPr>
          <p:cNvSpPr>
            <a:spLocks noGrp="1"/>
          </p:cNvSpPr>
          <p:nvPr>
            <p:ph type="body" sz="quarter" idx="21"/>
          </p:nvPr>
        </p:nvSpPr>
        <p:spPr/>
        <p:txBody>
          <a:bodyPr>
            <a:normAutofit/>
          </a:bodyPr>
          <a:lstStyle/>
          <a:p>
            <a:r>
              <a:rPr lang="en-US" sz="1800" i="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 phí giá </a:t>
            </a:r>
            <a:r>
              <a:rPr lang="en-US" sz="1800" i="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tấm pin và lắp đặt còn </a:t>
            </a:r>
            <a:r>
              <a:rPr lang="en-US" sz="1800" i="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đắt</a:t>
            </a:r>
            <a:r>
              <a:rPr lang="en-US" sz="1800" i="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r>
              <a:rPr lang="en-US" sz="1800" i="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Hiệu suất giảm trong ngày nhiều mây hoặc vào ban </a:t>
            </a:r>
            <a:r>
              <a:rPr lang="en-US" sz="1800" i="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đêm</a:t>
            </a:r>
            <a:r>
              <a:rPr lang="en-US" sz="1800" i="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r>
              <a:rPr lang="en-US" sz="1800" i="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Chiếm không gian lớn, cần </a:t>
            </a:r>
            <a:r>
              <a:rPr lang="en-US" sz="1800" i="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diện tích lớn để lắp đặt tấm </a:t>
            </a:r>
            <a:r>
              <a:rPr lang="en-US" sz="1800" i="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pin</a:t>
            </a:r>
            <a:r>
              <a:rPr lang="en-US" sz="1800" i="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r>
              <a:rPr lang="en-US" sz="1800" i="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Tấm pin mặt trời có thể gây khó khăn trong việc tái chế sau khi hết tuổi thọ.</a:t>
            </a:r>
          </a:p>
          <a:p>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68004"/>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11DBE06A-2C8A-44FA-9318-4BF6A8C3FFB2}"/>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
        <p:nvSpPr>
          <p:cNvPr id="10" name="TextBox 9"/>
          <p:cNvSpPr txBox="1"/>
          <p:nvPr/>
        </p:nvSpPr>
        <p:spPr>
          <a:xfrm>
            <a:off x="725557" y="199748"/>
            <a:ext cx="9611139" cy="1046440"/>
          </a:xfrm>
          <a:prstGeom prst="rect">
            <a:avLst/>
          </a:prstGeom>
          <a:noFill/>
        </p:spPr>
        <p:txBody>
          <a:bodyPr wrap="square" rtlCol="0">
            <a:spAutoFit/>
          </a:bodyPr>
          <a:lstStyle/>
          <a:p>
            <a:r>
              <a:rPr lang="en-US" sz="4400" b="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a:t>
            </a:r>
            <a:r>
              <a:rPr lang="en-US" sz="4400"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Cách phát huy và giữ gìn?</a:t>
            </a:r>
          </a:p>
          <a:p>
            <a:endParaRPr lang="en-US"/>
          </a:p>
        </p:txBody>
      </p:sp>
      <p:pic>
        <p:nvPicPr>
          <p:cNvPr id="4098" name="Picture 2" descr="https://scp.vn/wp-content/uploads/2018/01/nang-luong-sa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747" y="1113180"/>
            <a:ext cx="3585769" cy="204746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07504" y="3362739"/>
            <a:ext cx="10525539" cy="3046988"/>
          </a:xfrm>
          <a:prstGeom prst="rect">
            <a:avLst/>
          </a:prstGeom>
          <a:noFill/>
        </p:spPr>
        <p:txBody>
          <a:bodyPr wrap="square" rtlCol="0">
            <a:spAutoFit/>
          </a:bodyPr>
          <a:lstStyle/>
          <a:p>
            <a:pPr marL="285750" indent="-285750" algn="just">
              <a:buFont typeface="Arial" panose="020B0604020202020204" pitchFamily="34" charset="0"/>
              <a:buChar char="•"/>
            </a:pPr>
            <a:r>
              <a:rPr lang="vi-VN" sz="3200">
                <a:solidFill>
                  <a:schemeClr val="bg2"/>
                </a:solidFill>
                <a:latin typeface="Times New Roman" panose="02020603050405020304" pitchFamily="18" charset="0"/>
                <a:cs typeface="Times New Roman" panose="02020603050405020304" pitchFamily="18" charset="0"/>
              </a:rPr>
              <a:t>Lắp đặt hệ thống năng lượng </a:t>
            </a:r>
            <a:r>
              <a:rPr lang="vi-VN" sz="3200">
                <a:solidFill>
                  <a:schemeClr val="bg2"/>
                </a:solidFill>
                <a:latin typeface="Times New Roman" panose="02020603050405020304" pitchFamily="18" charset="0"/>
                <a:cs typeface="Times New Roman" panose="02020603050405020304" pitchFamily="18" charset="0"/>
              </a:rPr>
              <a:t>mặt </a:t>
            </a:r>
            <a:r>
              <a:rPr lang="vi-VN" sz="3200" smtClean="0">
                <a:solidFill>
                  <a:schemeClr val="bg2"/>
                </a:solidFill>
                <a:latin typeface="Times New Roman" panose="02020603050405020304" pitchFamily="18" charset="0"/>
                <a:cs typeface="Times New Roman" panose="02020603050405020304" pitchFamily="18" charset="0"/>
              </a:rPr>
              <a:t>trời</a:t>
            </a:r>
            <a:endParaRPr lang="en-US" sz="3200" smtClean="0">
              <a:solidFill>
                <a:schemeClr val="bg2"/>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vi-VN" sz="3200" smtClean="0">
                <a:solidFill>
                  <a:schemeClr val="bg2"/>
                </a:solidFill>
                <a:latin typeface="Times New Roman" panose="02020603050405020304" pitchFamily="18" charset="0"/>
                <a:cs typeface="Times New Roman" panose="02020603050405020304" pitchFamily="18" charset="0"/>
              </a:rPr>
              <a:t>Nâng </a:t>
            </a:r>
            <a:r>
              <a:rPr lang="vi-VN" sz="3200">
                <a:solidFill>
                  <a:schemeClr val="bg2"/>
                </a:solidFill>
                <a:latin typeface="Times New Roman" panose="02020603050405020304" pitchFamily="18" charset="0"/>
                <a:cs typeface="Times New Roman" panose="02020603050405020304" pitchFamily="18" charset="0"/>
              </a:rPr>
              <a:t>cao </a:t>
            </a:r>
            <a:r>
              <a:rPr lang="vi-VN" sz="3200">
                <a:solidFill>
                  <a:schemeClr val="bg2"/>
                </a:solidFill>
                <a:latin typeface="Times New Roman" panose="02020603050405020304" pitchFamily="18" charset="0"/>
                <a:cs typeface="Times New Roman" panose="02020603050405020304" pitchFamily="18" charset="0"/>
              </a:rPr>
              <a:t>nhận </a:t>
            </a:r>
            <a:r>
              <a:rPr lang="vi-VN" sz="3200" smtClean="0">
                <a:solidFill>
                  <a:schemeClr val="bg2"/>
                </a:solidFill>
                <a:latin typeface="Times New Roman" panose="02020603050405020304" pitchFamily="18" charset="0"/>
                <a:cs typeface="Times New Roman" panose="02020603050405020304" pitchFamily="18" charset="0"/>
              </a:rPr>
              <a:t>thức</a:t>
            </a:r>
            <a:endParaRPr lang="en-US" sz="3200" smtClean="0">
              <a:solidFill>
                <a:schemeClr val="bg2"/>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vi-VN" sz="3200" smtClean="0">
                <a:solidFill>
                  <a:schemeClr val="bg2"/>
                </a:solidFill>
                <a:latin typeface="Times New Roman" panose="02020603050405020304" pitchFamily="18" charset="0"/>
                <a:cs typeface="Times New Roman" panose="02020603050405020304" pitchFamily="18" charset="0"/>
              </a:rPr>
              <a:t>Cải </a:t>
            </a:r>
            <a:r>
              <a:rPr lang="vi-VN" sz="3200">
                <a:solidFill>
                  <a:schemeClr val="bg2"/>
                </a:solidFill>
                <a:latin typeface="Times New Roman" panose="02020603050405020304" pitchFamily="18" charset="0"/>
                <a:cs typeface="Times New Roman" panose="02020603050405020304" pitchFamily="18" charset="0"/>
              </a:rPr>
              <a:t>thiện </a:t>
            </a:r>
            <a:r>
              <a:rPr lang="vi-VN" sz="3200">
                <a:solidFill>
                  <a:schemeClr val="bg2"/>
                </a:solidFill>
                <a:latin typeface="Times New Roman" panose="02020603050405020304" pitchFamily="18" charset="0"/>
                <a:cs typeface="Times New Roman" panose="02020603050405020304" pitchFamily="18" charset="0"/>
              </a:rPr>
              <a:t>công </a:t>
            </a:r>
            <a:r>
              <a:rPr lang="vi-VN" sz="3200" smtClean="0">
                <a:solidFill>
                  <a:schemeClr val="bg2"/>
                </a:solidFill>
                <a:latin typeface="Times New Roman" panose="02020603050405020304" pitchFamily="18" charset="0"/>
                <a:cs typeface="Times New Roman" panose="02020603050405020304" pitchFamily="18" charset="0"/>
              </a:rPr>
              <a:t>nghệ</a:t>
            </a:r>
            <a:endParaRPr lang="en-US" sz="3200" smtClean="0">
              <a:solidFill>
                <a:schemeClr val="bg2"/>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vi-VN" sz="3200" smtClean="0">
                <a:solidFill>
                  <a:schemeClr val="bg2"/>
                </a:solidFill>
                <a:latin typeface="Times New Roman" panose="02020603050405020304" pitchFamily="18" charset="0"/>
                <a:cs typeface="Times New Roman" panose="02020603050405020304" pitchFamily="18" charset="0"/>
              </a:rPr>
              <a:t>Bảo </a:t>
            </a:r>
            <a:r>
              <a:rPr lang="vi-VN" sz="3200">
                <a:solidFill>
                  <a:schemeClr val="bg2"/>
                </a:solidFill>
                <a:latin typeface="Times New Roman" panose="02020603050405020304" pitchFamily="18" charset="0"/>
                <a:cs typeface="Times New Roman" panose="02020603050405020304" pitchFamily="18" charset="0"/>
              </a:rPr>
              <a:t>trì </a:t>
            </a:r>
            <a:r>
              <a:rPr lang="vi-VN" sz="3200">
                <a:solidFill>
                  <a:schemeClr val="bg2"/>
                </a:solidFill>
                <a:latin typeface="Times New Roman" panose="02020603050405020304" pitchFamily="18" charset="0"/>
                <a:cs typeface="Times New Roman" panose="02020603050405020304" pitchFamily="18" charset="0"/>
              </a:rPr>
              <a:t>định </a:t>
            </a:r>
            <a:r>
              <a:rPr lang="vi-VN" sz="3200" smtClean="0">
                <a:solidFill>
                  <a:schemeClr val="bg2"/>
                </a:solidFill>
                <a:latin typeface="Times New Roman" panose="02020603050405020304" pitchFamily="18" charset="0"/>
                <a:cs typeface="Times New Roman" panose="02020603050405020304" pitchFamily="18" charset="0"/>
              </a:rPr>
              <a:t>kỳ</a:t>
            </a:r>
            <a:endParaRPr lang="en-US" sz="3200">
              <a:solidFill>
                <a:schemeClr val="bg2"/>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vi-VN" sz="3200" smtClean="0">
                <a:solidFill>
                  <a:schemeClr val="bg2"/>
                </a:solidFill>
                <a:latin typeface="Times New Roman" panose="02020603050405020304" pitchFamily="18" charset="0"/>
                <a:cs typeface="Times New Roman" panose="02020603050405020304" pitchFamily="18" charset="0"/>
              </a:rPr>
              <a:t>Khuyến </a:t>
            </a:r>
            <a:r>
              <a:rPr lang="vi-VN" sz="3200">
                <a:solidFill>
                  <a:schemeClr val="bg2"/>
                </a:solidFill>
                <a:latin typeface="Times New Roman" panose="02020603050405020304" pitchFamily="18" charset="0"/>
                <a:cs typeface="Times New Roman" panose="02020603050405020304" pitchFamily="18" charset="0"/>
              </a:rPr>
              <a:t>khích chính sách </a:t>
            </a:r>
            <a:r>
              <a:rPr lang="vi-VN" sz="3200">
                <a:solidFill>
                  <a:schemeClr val="bg2"/>
                </a:solidFill>
                <a:latin typeface="Times New Roman" panose="02020603050405020304" pitchFamily="18" charset="0"/>
                <a:cs typeface="Times New Roman" panose="02020603050405020304" pitchFamily="18" charset="0"/>
              </a:rPr>
              <a:t>hỗ </a:t>
            </a:r>
            <a:r>
              <a:rPr lang="vi-VN" sz="3200" smtClean="0">
                <a:solidFill>
                  <a:schemeClr val="bg2"/>
                </a:solidFill>
                <a:latin typeface="Times New Roman" panose="02020603050405020304" pitchFamily="18" charset="0"/>
                <a:cs typeface="Times New Roman" panose="02020603050405020304" pitchFamily="18" charset="0"/>
              </a:rPr>
              <a:t>trợ</a:t>
            </a:r>
            <a:endParaRPr lang="en-US" sz="3200">
              <a:solidFill>
                <a:schemeClr val="bg2"/>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vi-VN" sz="3200" smtClean="0">
                <a:solidFill>
                  <a:schemeClr val="bg2"/>
                </a:solidFill>
                <a:latin typeface="Times New Roman" panose="02020603050405020304" pitchFamily="18" charset="0"/>
                <a:cs typeface="Times New Roman" panose="02020603050405020304" pitchFamily="18" charset="0"/>
              </a:rPr>
              <a:t>Sử </a:t>
            </a:r>
            <a:r>
              <a:rPr lang="vi-VN" sz="3200">
                <a:solidFill>
                  <a:schemeClr val="bg2"/>
                </a:solidFill>
                <a:latin typeface="Times New Roman" panose="02020603050405020304" pitchFamily="18" charset="0"/>
                <a:cs typeface="Times New Roman" panose="02020603050405020304" pitchFamily="18" charset="0"/>
              </a:rPr>
              <a:t>dụng </a:t>
            </a:r>
            <a:r>
              <a:rPr lang="vi-VN" sz="3200">
                <a:solidFill>
                  <a:schemeClr val="bg2"/>
                </a:solidFill>
                <a:latin typeface="Times New Roman" panose="02020603050405020304" pitchFamily="18" charset="0"/>
                <a:cs typeface="Times New Roman" panose="02020603050405020304" pitchFamily="18" charset="0"/>
              </a:rPr>
              <a:t>kết </a:t>
            </a:r>
            <a:r>
              <a:rPr lang="vi-VN" sz="3200" smtClean="0">
                <a:solidFill>
                  <a:schemeClr val="bg2"/>
                </a:solidFill>
                <a:latin typeface="Times New Roman" panose="02020603050405020304" pitchFamily="18" charset="0"/>
                <a:cs typeface="Times New Roman" panose="02020603050405020304" pitchFamily="18" charset="0"/>
              </a:rPr>
              <a:t>hợp</a:t>
            </a:r>
            <a:endParaRPr lang="en-US" sz="3200">
              <a:solidFill>
                <a:schemeClr val="bg2"/>
              </a:solidFill>
              <a:latin typeface="Times New Roman" panose="02020603050405020304" pitchFamily="18" charset="0"/>
              <a:cs typeface="Times New Roman" panose="02020603050405020304" pitchFamily="18" charset="0"/>
            </a:endParaRPr>
          </a:p>
        </p:txBody>
      </p:sp>
      <p:pic>
        <p:nvPicPr>
          <p:cNvPr id="4102" name="Picture 6" descr="https://vuphong.vn/wp-content/uploads/2020/09/uu-nhuoc-diem-cua-nang-luong-tai-tao-3-1024x5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504" y="1113180"/>
            <a:ext cx="3804382" cy="2047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177979"/>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32C77C5D-1541-4D4C-8CD9-E4CB2D74FBB4}"/>
              </a:ext>
            </a:extLst>
          </p:cNvPr>
          <p:cNvSpPr>
            <a:spLocks noGrp="1"/>
          </p:cNvSpPr>
          <p:nvPr>
            <p:ph type="title"/>
          </p:nvPr>
        </p:nvSpPr>
        <p:spPr/>
        <p:txBody>
          <a:bodyPr>
            <a:noAutofit/>
          </a:bodyPr>
          <a:lstStyle/>
          <a:p>
            <a:r>
              <a:rPr lang="en-US" sz="4800" b="1" u="sng" smtClean="0">
                <a:solidFill>
                  <a:srgbClr val="FF0000"/>
                </a:solidFill>
                <a:effectLst>
                  <a:outerShdw blurRad="38100" dist="38100" dir="2700000" algn="tl">
                    <a:srgbClr val="000000">
                      <a:alpha val="43137"/>
                    </a:srgbClr>
                  </a:outerShdw>
                </a:effectLst>
              </a:rPr>
              <a:t>5. </a:t>
            </a:r>
            <a:r>
              <a:rPr lang="en-US" sz="5400" b="1" u="sng">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luận và tài liệu tham khảo</a:t>
            </a:r>
            <a:br>
              <a:rPr lang="en-US" sz="5400" b="1" u="sng">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sz="4800" b="1" u="sng" dirty="0">
              <a:solidFill>
                <a:srgbClr val="FF0000"/>
              </a:solidFill>
              <a:effectLst>
                <a:outerShdw blurRad="38100" dist="38100" dir="2700000" algn="tl">
                  <a:srgbClr val="000000">
                    <a:alpha val="43137"/>
                  </a:srgbClr>
                </a:outerShdw>
              </a:effectLst>
            </a:endParaRPr>
          </a:p>
        </p:txBody>
      </p:sp>
      <p:sp>
        <p:nvSpPr>
          <p:cNvPr id="4" name="Text Placeholder 3">
            <a:extLst>
              <a:ext uri="{FF2B5EF4-FFF2-40B4-BE49-F238E27FC236}">
                <a16:creationId xmlns:a16="http://schemas.microsoft.com/office/drawing/2014/main" xmlns="" id="{049B0BE2-2BDB-48DC-AE9B-F3B9BACA8247}"/>
              </a:ext>
            </a:extLst>
          </p:cNvPr>
          <p:cNvSpPr>
            <a:spLocks noGrp="1"/>
          </p:cNvSpPr>
          <p:nvPr>
            <p:ph type="body" sz="quarter" idx="16"/>
          </p:nvPr>
        </p:nvSpPr>
        <p:spPr>
          <a:xfrm>
            <a:off x="838201" y="1835244"/>
            <a:ext cx="10515599" cy="398208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p:spPr>
        <p:txBody>
          <a:bodyPr/>
          <a:lstStyle/>
          <a:p>
            <a:pPr marL="342900" indent="-342900" algn="just">
              <a:buFont typeface="Arial" panose="020B0604020202020204" pitchFamily="34" charset="0"/>
              <a:buChar char="•"/>
            </a:pPr>
            <a:r>
              <a:rPr lang="en-US" b="1" i="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luận: </a:t>
            </a:r>
            <a:r>
              <a:rPr lang="vi-VN" b="1" i="1">
                <a:solidFill>
                  <a:schemeClr val="accent2">
                    <a:lumMod val="50000"/>
                  </a:schemeClr>
                </a:solidFill>
                <a:latin typeface="Times New Roman" panose="02020603050405020304" pitchFamily="18" charset="0"/>
                <a:cs typeface="Times New Roman" panose="02020603050405020304" pitchFamily="18" charset="0"/>
              </a:rPr>
              <a:t>Năng lượng mặt trời là nguồn năng lượng tái tạo tiềm năng, giúp giảm ô nhiễm và chi phí năng lượng. Mặc dù còn một số thách thức như chi phí đầu tư và phụ thuộc vào thời tiết, nhưng công nghệ đang ngày càng cải thiện. Đẩy mạnh sử dụng năng lượng mặt trời là bước quan trọng hướng tới một tương lai bền vững và sạch </a:t>
            </a:r>
            <a:r>
              <a:rPr lang="vi-VN" b="1" i="1">
                <a:solidFill>
                  <a:schemeClr val="accent2">
                    <a:lumMod val="50000"/>
                  </a:schemeClr>
                </a:solidFill>
                <a:latin typeface="Times New Roman" panose="02020603050405020304" pitchFamily="18" charset="0"/>
                <a:cs typeface="Times New Roman" panose="02020603050405020304" pitchFamily="18" charset="0"/>
              </a:rPr>
              <a:t>hơn</a:t>
            </a:r>
            <a:r>
              <a:rPr lang="vi-VN" b="1" i="1" smtClean="0">
                <a:solidFill>
                  <a:schemeClr val="accent2">
                    <a:lumMod val="50000"/>
                  </a:schemeClr>
                </a:solidFill>
                <a:latin typeface="Times New Roman" panose="02020603050405020304" pitchFamily="18" charset="0"/>
                <a:cs typeface="Times New Roman" panose="02020603050405020304" pitchFamily="18" charset="0"/>
              </a:rPr>
              <a:t>.</a:t>
            </a:r>
            <a:endParaRPr lang="en-US" b="1" i="1" smtClean="0">
              <a:solidFill>
                <a:schemeClr val="accent2">
                  <a:lumMod val="50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b="1" i="1" smtClean="0">
                <a:solidFill>
                  <a:srgbClr val="FFFF00"/>
                </a:solidFill>
                <a:latin typeface="Times New Roman" panose="02020603050405020304" pitchFamily="18" charset="0"/>
                <a:cs typeface="Times New Roman" panose="02020603050405020304" pitchFamily="18" charset="0"/>
              </a:rPr>
              <a:t>Tài liệu tham khảo: </a:t>
            </a:r>
          </a:p>
          <a:p>
            <a:pPr marL="457200" indent="-457200" algn="just">
              <a:buFont typeface="+mj-lt"/>
              <a:buAutoNum type="arabicPeriod"/>
            </a:pPr>
            <a:r>
              <a:rPr lang="en-US" b="1" i="1">
                <a:solidFill>
                  <a:schemeClr val="bg1"/>
                </a:solidFill>
                <a:latin typeface="Times New Roman" panose="02020603050405020304" pitchFamily="18" charset="0"/>
                <a:cs typeface="Times New Roman" panose="02020603050405020304" pitchFamily="18" charset="0"/>
                <a:hlinkClick r:id="rId2"/>
              </a:rPr>
              <a:t>https</a:t>
            </a:r>
            <a:r>
              <a:rPr lang="en-US" b="1" i="1">
                <a:solidFill>
                  <a:schemeClr val="bg1"/>
                </a:solidFill>
                <a:latin typeface="Times New Roman" panose="02020603050405020304" pitchFamily="18" charset="0"/>
                <a:cs typeface="Times New Roman" panose="02020603050405020304" pitchFamily="18" charset="0"/>
                <a:hlinkClick r:id="rId2"/>
              </a:rPr>
              <a:t>://</a:t>
            </a:r>
            <a:r>
              <a:rPr lang="en-US" b="1" i="1" smtClean="0">
                <a:solidFill>
                  <a:schemeClr val="bg1"/>
                </a:solidFill>
                <a:latin typeface="Times New Roman" panose="02020603050405020304" pitchFamily="18" charset="0"/>
                <a:cs typeface="Times New Roman" panose="02020603050405020304" pitchFamily="18" charset="0"/>
                <a:hlinkClick r:id="rId2"/>
              </a:rPr>
              <a:t>vi.wikipedia.org/wiki/N%C4%83ng_l%C6%B0%E1%BB%A3ng_M%E1%BA%B7t_Tr%E1%BB%9Di</a:t>
            </a:r>
            <a:endParaRPr lang="en-US" b="1" i="1" smtClean="0">
              <a:solidFill>
                <a:schemeClr val="bg1"/>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b="1" i="1">
                <a:solidFill>
                  <a:schemeClr val="bg1"/>
                </a:solidFill>
                <a:latin typeface="Times New Roman" panose="02020603050405020304" pitchFamily="18" charset="0"/>
                <a:cs typeface="Times New Roman" panose="02020603050405020304" pitchFamily="18" charset="0"/>
                <a:hlinkClick r:id="rId3"/>
              </a:rPr>
              <a:t>https://solarpower.vn/tai-lieu-ky-thuat</a:t>
            </a:r>
            <a:r>
              <a:rPr lang="en-US" b="1" i="1">
                <a:solidFill>
                  <a:schemeClr val="bg1"/>
                </a:solidFill>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xmlns="" id="{95F1F869-7372-4C01-A626-993295149E3E}"/>
              </a:ext>
            </a:extLst>
          </p:cNvPr>
          <p:cNvSpPr>
            <a:spLocks noGrp="1"/>
          </p:cNvSpPr>
          <p:nvPr>
            <p:ph type="sldNum" sz="quarter" idx="10"/>
          </p:nvPr>
        </p:nvSpPr>
        <p:spPr/>
        <p:txBody>
          <a:bodyPr/>
          <a:lstStyle/>
          <a:p>
            <a:fld id="{D495E168-DA5E-4888-8D8A-92B118324C14}" type="slidenum">
              <a:rPr lang="en-US" smtClean="0"/>
              <a:pPr/>
              <a:t>7</a:t>
            </a:fld>
            <a:endParaRPr lang="en-US" dirty="0"/>
          </a:p>
        </p:txBody>
      </p:sp>
    </p:spTree>
    <p:extLst>
      <p:ext uri="{BB962C8B-B14F-4D97-AF65-F5344CB8AC3E}">
        <p14:creationId xmlns:p14="http://schemas.microsoft.com/office/powerpoint/2010/main" val="4243905809"/>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xmlns="" id="{A412BBAB-4628-42F5-BF78-BE0E59475133}"/>
              </a:ext>
            </a:extLst>
          </p:cNvPr>
          <p:cNvSpPr>
            <a:spLocks noGrp="1"/>
          </p:cNvSpPr>
          <p:nvPr>
            <p:ph type="body" sz="quarter" idx="13"/>
          </p:nvPr>
        </p:nvSpPr>
        <p:spPr/>
        <p:txBody>
          <a:bodyPr/>
          <a:lstStyle/>
          <a:p>
            <a:r>
              <a:rPr lang="en-US" sz="2800" b="1" u="sng"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Trường THCS Thường Phước 1</a:t>
            </a:r>
            <a:endPar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Text Placeholder 1">
            <a:extLst>
              <a:ext uri="{FF2B5EF4-FFF2-40B4-BE49-F238E27FC236}">
                <a16:creationId xmlns:a16="http://schemas.microsoft.com/office/drawing/2014/main" xmlns="" id="{CBA4F671-D586-49FB-B0C1-E7E9ADFE08D4}"/>
              </a:ext>
            </a:extLst>
          </p:cNvPr>
          <p:cNvSpPr>
            <a:spLocks noGrp="1"/>
          </p:cNvSpPr>
          <p:nvPr>
            <p:ph type="body" sz="quarter" idx="21"/>
          </p:nvPr>
        </p:nvSpPr>
        <p:spPr>
          <a:xfrm>
            <a:off x="3912235" y="4222968"/>
            <a:ext cx="4367531" cy="474519"/>
          </a:xfrm>
        </p:spPr>
        <p:txBody>
          <a:bodyPr/>
          <a:lstStyle/>
          <a:p>
            <a:endParaRPr lang="en-US" sz="3200" smtClean="0">
              <a:latin typeface="Times New Roman" panose="02020603050405020304" pitchFamily="18" charset="0"/>
              <a:cs typeface="Times New Roman" panose="02020603050405020304" pitchFamily="18" charset="0"/>
            </a:endParaRPr>
          </a:p>
          <a:p>
            <a:r>
              <a:rPr lang="en-US" sz="3200" smtClean="0">
                <a:latin typeface="Times New Roman" panose="02020603050405020304" pitchFamily="18" charset="0"/>
                <a:cs typeface="Times New Roman" panose="02020603050405020304" pitchFamily="18" charset="0"/>
              </a:rPr>
              <a:t>Huỳnh Thanh Duy</a:t>
            </a:r>
          </a:p>
          <a:p>
            <a:endParaRPr lang="en-US" dirty="0"/>
          </a:p>
        </p:txBody>
      </p:sp>
      <p:sp>
        <p:nvSpPr>
          <p:cNvPr id="6" name="Text Placeholder 5">
            <a:extLst>
              <a:ext uri="{FF2B5EF4-FFF2-40B4-BE49-F238E27FC236}">
                <a16:creationId xmlns:a16="http://schemas.microsoft.com/office/drawing/2014/main" xmlns="" id="{73118D49-CA48-4C57-A37C-31BAA7538127}"/>
              </a:ext>
            </a:extLst>
          </p:cNvPr>
          <p:cNvSpPr>
            <a:spLocks noGrp="1"/>
          </p:cNvSpPr>
          <p:nvPr>
            <p:ph type="body" sz="quarter" idx="23"/>
          </p:nvPr>
        </p:nvSpPr>
        <p:spPr>
          <a:xfrm>
            <a:off x="3912235" y="4816523"/>
            <a:ext cx="4367531" cy="248644"/>
          </a:xfrm>
        </p:spPr>
        <p:txBody>
          <a:bodyPr/>
          <a:lstStyle/>
          <a:p>
            <a:endParaRPr lang="en-US" smtClean="0">
              <a:solidFill>
                <a:schemeClr val="bg1"/>
              </a:solidFill>
              <a:latin typeface="Times New Roman" panose="02020603050405020304" pitchFamily="18" charset="0"/>
              <a:cs typeface="Times New Roman" panose="02020603050405020304" pitchFamily="18" charset="0"/>
            </a:endParaRPr>
          </a:p>
          <a:p>
            <a:r>
              <a:rPr lang="en-US" sz="2400" smtClean="0">
                <a:solidFill>
                  <a:schemeClr val="bg1"/>
                </a:solidFill>
                <a:latin typeface="Times New Roman" panose="02020603050405020304" pitchFamily="18" charset="0"/>
                <a:cs typeface="Times New Roman" panose="02020603050405020304" pitchFamily="18" charset="0"/>
              </a:rPr>
              <a:t>8A1</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170" y="3146093"/>
            <a:ext cx="1283804" cy="957839"/>
          </a:xfrm>
          <a:prstGeom prst="rect">
            <a:avLst/>
          </a:prstGeom>
        </p:spPr>
      </p:pic>
    </p:spTree>
    <p:extLst>
      <p:ext uri="{BB962C8B-B14F-4D97-AF65-F5344CB8AC3E}">
        <p14:creationId xmlns:p14="http://schemas.microsoft.com/office/powerpoint/2010/main" val="3309279394"/>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6A71AF-4CF2-4B95-BFB6-5C27500258C6}">
  <ds:schemaRefs>
    <ds:schemaRef ds:uri="http://schemas.openxmlformats.org/package/2006/metadata/core-properties"/>
    <ds:schemaRef ds:uri="http://www.w3.org/XML/1998/namespace"/>
    <ds:schemaRef ds:uri="http://schemas.microsoft.com/office/2006/documentManagement/types"/>
    <ds:schemaRef ds:uri="http://purl.org/dc/elements/1.1/"/>
    <ds:schemaRef ds:uri="16c05727-aa75-4e4a-9b5f-8a80a1165891"/>
    <ds:schemaRef ds:uri="http://schemas.microsoft.com/office/2006/metadata/properties"/>
    <ds:schemaRef ds:uri="71af3243-3dd4-4a8d-8c0d-dd76da1f02a5"/>
    <ds:schemaRef ds:uri="http://schemas.microsoft.com/office/infopath/2007/PartnerControl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0</TotalTime>
  <Words>544</Words>
  <Application>Microsoft Office PowerPoint</Application>
  <PresentationFormat>Widescreen</PresentationFormat>
  <Paragraphs>52</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Franklin Gothic Book</vt:lpstr>
      <vt:lpstr>Gill Sans MT</vt:lpstr>
      <vt:lpstr>Times New Roman</vt:lpstr>
      <vt:lpstr>Office Theme</vt:lpstr>
      <vt:lpstr>PowerPoint Presentation</vt:lpstr>
      <vt:lpstr>PowerPoint Presentation</vt:lpstr>
      <vt:lpstr>1. Năng lượng tái tạo là gì?</vt:lpstr>
      <vt:lpstr>2. Năng lượng mặt trời là gì?</vt:lpstr>
      <vt:lpstr>3. Ưu và nhược điểm của Năng lượng mặt trời? </vt:lpstr>
      <vt:lpstr>PowerPoint Presentation</vt:lpstr>
      <vt:lpstr>5. Kết luận và tài liệu tham khảo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2024-10-06T11:08:39Z</dcterms:created>
  <dcterms:modified xsi:type="dcterms:W3CDTF">2024-10-06T13:59:57Z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